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2" r:id="rId1"/>
  </p:sldMasterIdLst>
  <p:sldIdLst>
    <p:sldId id="256" r:id="rId2"/>
    <p:sldId id="264" r:id="rId3"/>
    <p:sldId id="291" r:id="rId4"/>
    <p:sldId id="288" r:id="rId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31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37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89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105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C00000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107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239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78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824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428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072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50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720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73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s.kubannet.ru/" TargetMode="External"/><Relationship Id="rId2" Type="http://schemas.openxmlformats.org/officeDocument/2006/relationships/hyperlink" Target="http://www.rustest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-184243" y="2743200"/>
            <a:ext cx="8458201" cy="997068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601470" marR="5080" indent="-1589405">
              <a:lnSpc>
                <a:spcPct val="100000"/>
              </a:lnSpc>
              <a:spcBef>
                <a:spcPts val="95"/>
              </a:spcBef>
            </a:pPr>
            <a:r>
              <a:rPr lang="ru-RU" sz="3200" b="0" spc="-15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Verdana"/>
              </a:rPr>
              <a:t>                     Информация об изменениях в                                                                            ГИА-11 для обучающихся и их родителей</a:t>
            </a:r>
            <a:endParaRPr sz="3200" spc="-150" dirty="0">
              <a:solidFill>
                <a:schemeClr val="tx2">
                  <a:lumMod val="75000"/>
                </a:schemeClr>
              </a:solidFill>
              <a:latin typeface="+mj-lt"/>
              <a:cs typeface="Verdana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072" y="174308"/>
            <a:ext cx="6558234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29988"/>
            <a:ext cx="1219377" cy="147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05546"/>
            <a:ext cx="1385888" cy="1678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5017903"/>
            <a:ext cx="2590801" cy="1562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034" y="355502"/>
            <a:ext cx="7025640" cy="663643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400"/>
              </a:lnSpc>
              <a:spcBef>
                <a:spcPts val="375"/>
              </a:spcBef>
            </a:pPr>
            <a:r>
              <a:rPr lang="ru-RU" spc="-15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Согласно </a:t>
            </a:r>
            <a:r>
              <a:rPr spc="-15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ФИПИ </a:t>
            </a:r>
            <a:r>
              <a:rPr lang="ru-RU" spc="-15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в 2024 году</a:t>
            </a:r>
            <a:r>
              <a:rPr spc="-15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spc="-15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минимальные  баллы для предметов ЕГЭ: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78" y="1143000"/>
            <a:ext cx="8153400" cy="521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20209" y="1752600"/>
            <a:ext cx="2057400" cy="304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Изменения в порядке проведения ГИА-11 в 2024 году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4419600" y="914400"/>
            <a:ext cx="3657600" cy="533400"/>
          </a:xfrm>
          <a:prstGeom prst="flowChartProcess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Возможность изменения уже выбранного уровня сдачи по «Математике»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19600" y="1752600"/>
            <a:ext cx="3657600" cy="3810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Сроки проверки ЕГЭ по «Информатике» сокращены до 2 дней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19600" y="2514600"/>
            <a:ext cx="3657600" cy="6096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Перенесена дополнительная дата для написания итогового сочинения на вторую среду апреля  </a:t>
            </a:r>
            <a:endParaRPr lang="ru-RU" sz="1400" dirty="0"/>
          </a:p>
        </p:txBody>
      </p:sp>
      <p:cxnSp>
        <p:nvCxnSpPr>
          <p:cNvPr id="10" name="Соединительная линия уступом 9"/>
          <p:cNvCxnSpPr>
            <a:stCxn id="4" idx="3"/>
            <a:endCxn id="5" idx="1"/>
          </p:cNvCxnSpPr>
          <p:nvPr/>
        </p:nvCxnSpPr>
        <p:spPr>
          <a:xfrm flipV="1">
            <a:off x="3377609" y="1181100"/>
            <a:ext cx="1041991" cy="20955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11"/>
          <p:cNvCxnSpPr>
            <a:stCxn id="4" idx="3"/>
            <a:endCxn id="6" idx="1"/>
          </p:cNvCxnSpPr>
          <p:nvPr/>
        </p:nvCxnSpPr>
        <p:spPr>
          <a:xfrm flipV="1">
            <a:off x="3377609" y="1943100"/>
            <a:ext cx="1041991" cy="13335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13"/>
          <p:cNvCxnSpPr>
            <a:stCxn id="4" idx="3"/>
            <a:endCxn id="7" idx="1"/>
          </p:cNvCxnSpPr>
          <p:nvPr/>
        </p:nvCxnSpPr>
        <p:spPr>
          <a:xfrm flipV="1">
            <a:off x="3377609" y="2819400"/>
            <a:ext cx="1041991" cy="4572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процесс 14"/>
          <p:cNvSpPr/>
          <p:nvPr/>
        </p:nvSpPr>
        <p:spPr>
          <a:xfrm>
            <a:off x="4419600" y="3429000"/>
            <a:ext cx="3657600" cy="609600"/>
          </a:xfrm>
          <a:prstGeom prst="flowChartProcess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Экзамен в формате ГВЭ сдается только по предметам «Русский язык» и «Математика»</a:t>
            </a:r>
            <a:endParaRPr lang="ru-RU" sz="1400" dirty="0"/>
          </a:p>
        </p:txBody>
      </p:sp>
      <p:cxnSp>
        <p:nvCxnSpPr>
          <p:cNvPr id="17" name="Соединительная линия уступом 16"/>
          <p:cNvCxnSpPr>
            <a:stCxn id="4" idx="3"/>
            <a:endCxn id="15" idx="1"/>
          </p:cNvCxnSpPr>
          <p:nvPr/>
        </p:nvCxnSpPr>
        <p:spPr>
          <a:xfrm>
            <a:off x="3377609" y="3276600"/>
            <a:ext cx="1041991" cy="4572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Блок-схема: процесс 17"/>
          <p:cNvSpPr/>
          <p:nvPr/>
        </p:nvSpPr>
        <p:spPr>
          <a:xfrm>
            <a:off x="4419600" y="4343400"/>
            <a:ext cx="3657600" cy="609600"/>
          </a:xfrm>
          <a:prstGeom prst="flowChartProcess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Выпускники прошлых лет могут менять перечень предметов для сдачи по выбору(при наличии уважительных причин)</a:t>
            </a:r>
            <a:endParaRPr lang="ru-RU" sz="1400" dirty="0"/>
          </a:p>
        </p:txBody>
      </p:sp>
      <p:cxnSp>
        <p:nvCxnSpPr>
          <p:cNvPr id="22" name="Соединительная линия уступом 21"/>
          <p:cNvCxnSpPr>
            <a:stCxn id="4" idx="3"/>
            <a:endCxn id="18" idx="1"/>
          </p:cNvCxnSpPr>
          <p:nvPr/>
        </p:nvCxnSpPr>
        <p:spPr>
          <a:xfrm>
            <a:off x="3377609" y="3276600"/>
            <a:ext cx="1041991" cy="13716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4419600" y="5257800"/>
            <a:ext cx="3657600" cy="8382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Выпускники прошлых лет могут сдавать экзамены только в резервные дни основного периода проведения экзаменов</a:t>
            </a:r>
            <a:endParaRPr lang="ru-RU" sz="1400" dirty="0"/>
          </a:p>
        </p:txBody>
      </p:sp>
      <p:cxnSp>
        <p:nvCxnSpPr>
          <p:cNvPr id="25" name="Соединительная линия уступом 24"/>
          <p:cNvCxnSpPr>
            <a:stCxn id="4" idx="3"/>
            <a:endCxn id="23" idx="1"/>
          </p:cNvCxnSpPr>
          <p:nvPr/>
        </p:nvCxnSpPr>
        <p:spPr>
          <a:xfrm>
            <a:off x="3377609" y="3276600"/>
            <a:ext cx="1041991" cy="24003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819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9742" y="1325067"/>
            <a:ext cx="8470265" cy="8797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8120" marR="5080">
              <a:lnSpc>
                <a:spcPct val="100000"/>
              </a:lnSpc>
              <a:spcBef>
                <a:spcPts val="100"/>
              </a:spcBef>
            </a:pPr>
            <a:r>
              <a:rPr sz="2000" spc="-180" dirty="0">
                <a:uFill>
                  <a:solidFill>
                    <a:srgbClr val="800000"/>
                  </a:solidFill>
                </a:uFill>
                <a:cs typeface="Georgia"/>
              </a:rPr>
              <a:t>fipi.ru</a:t>
            </a:r>
            <a:r>
              <a:rPr sz="2400" spc="-180" dirty="0">
                <a:latin typeface="Georgia"/>
                <a:cs typeface="Georgia"/>
              </a:rPr>
              <a:t> </a:t>
            </a:r>
            <a:r>
              <a:rPr sz="2000" spc="-105" dirty="0">
                <a:cs typeface="Georgia"/>
              </a:rPr>
              <a:t>- </a:t>
            </a:r>
            <a:r>
              <a:rPr sz="2000" spc="-165" dirty="0">
                <a:cs typeface="Georgia"/>
              </a:rPr>
              <a:t>Федеральный </a:t>
            </a:r>
            <a:r>
              <a:rPr sz="2000" spc="-85" dirty="0">
                <a:cs typeface="Georgia"/>
              </a:rPr>
              <a:t>институт </a:t>
            </a:r>
            <a:r>
              <a:rPr sz="2000" spc="-135" dirty="0">
                <a:cs typeface="Georgia"/>
              </a:rPr>
              <a:t>педагогических  </a:t>
            </a:r>
            <a:r>
              <a:rPr sz="2000" spc="-190" dirty="0">
                <a:cs typeface="Georgia"/>
              </a:rPr>
              <a:t>измерений</a:t>
            </a:r>
            <a:endParaRPr sz="2000" dirty="0">
              <a:cs typeface="Georgia"/>
            </a:endParaRPr>
          </a:p>
          <a:p>
            <a:pPr marL="12700" marR="641350">
              <a:lnSpc>
                <a:spcPct val="100000"/>
              </a:lnSpc>
              <a:spcBef>
                <a:spcPts val="994"/>
              </a:spcBef>
              <a:tabLst>
                <a:tab pos="1595755" algn="l"/>
              </a:tabLst>
            </a:pPr>
            <a:r>
              <a:rPr lang="ru-RU" sz="2400" spc="-185" dirty="0" smtClean="0">
                <a:uFill>
                  <a:solidFill>
                    <a:srgbClr val="800000"/>
                  </a:solidFill>
                </a:uFill>
                <a:latin typeface="Georgia"/>
                <a:cs typeface="Georgia"/>
              </a:rPr>
              <a:t>   </a:t>
            </a:r>
            <a:r>
              <a:rPr sz="2000" spc="-185" dirty="0" smtClean="0">
                <a:uFill>
                  <a:solidFill>
                    <a:srgbClr val="800000"/>
                  </a:solidFill>
                </a:uFill>
                <a:cs typeface="Georgia"/>
              </a:rPr>
              <a:t>ege.edu.ru</a:t>
            </a:r>
            <a:r>
              <a:rPr sz="2000" spc="-105" dirty="0" smtClean="0">
                <a:cs typeface="Georgia"/>
              </a:rPr>
              <a:t>- </a:t>
            </a:r>
            <a:r>
              <a:rPr sz="2000" spc="-150" dirty="0" err="1" smtClean="0">
                <a:cs typeface="Georgia"/>
              </a:rPr>
              <a:t>Официальный</a:t>
            </a:r>
            <a:r>
              <a:rPr lang="ru-RU" sz="2000" spc="-150" dirty="0" smtClean="0">
                <a:cs typeface="Georgia"/>
              </a:rPr>
              <a:t> </a:t>
            </a:r>
            <a:r>
              <a:rPr sz="2000" spc="-150" dirty="0" err="1" smtClean="0">
                <a:cs typeface="Georgia"/>
              </a:rPr>
              <a:t>информационный</a:t>
            </a:r>
            <a:r>
              <a:rPr sz="2000" spc="-150" dirty="0" smtClean="0">
                <a:cs typeface="Georgia"/>
              </a:rPr>
              <a:t>  </a:t>
            </a:r>
            <a:r>
              <a:rPr sz="2000" spc="-150" dirty="0">
                <a:cs typeface="Georgia"/>
              </a:rPr>
              <a:t>ЕГЭ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71130" y="2224415"/>
            <a:ext cx="8470265" cy="24852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8895">
              <a:lnSpc>
                <a:spcPct val="100000"/>
              </a:lnSpc>
              <a:spcBef>
                <a:spcPts val="100"/>
              </a:spcBef>
              <a:tabLst>
                <a:tab pos="1027430" algn="l"/>
                <a:tab pos="5808345" algn="l"/>
                <a:tab pos="8243570" algn="l"/>
              </a:tabLst>
            </a:pPr>
            <a:r>
              <a:rPr sz="2000" spc="-150" dirty="0">
                <a:uFill>
                  <a:solidFill>
                    <a:srgbClr val="800000"/>
                  </a:solidFill>
                </a:uFill>
                <a:cs typeface="Georgia"/>
              </a:rPr>
              <a:t>obrnadzor.gov.ru</a:t>
            </a:r>
            <a:r>
              <a:rPr sz="2400" b="1" spc="-55" dirty="0">
                <a:latin typeface="Georgia"/>
                <a:cs typeface="Georgia"/>
              </a:rPr>
              <a:t> </a:t>
            </a:r>
            <a:r>
              <a:rPr sz="2000" spc="-105" dirty="0">
                <a:cs typeface="Georgia"/>
              </a:rPr>
              <a:t>-</a:t>
            </a:r>
            <a:r>
              <a:rPr sz="2000" spc="-160" dirty="0">
                <a:cs typeface="Georgia"/>
              </a:rPr>
              <a:t> </a:t>
            </a:r>
            <a:r>
              <a:rPr sz="2000" spc="-150" dirty="0" err="1">
                <a:cs typeface="Georgia"/>
              </a:rPr>
              <a:t>Федеральная</a:t>
            </a:r>
            <a:r>
              <a:rPr sz="2000" spc="-150" dirty="0">
                <a:cs typeface="Georgia"/>
              </a:rPr>
              <a:t> </a:t>
            </a:r>
            <a:r>
              <a:rPr sz="2000" spc="-150" dirty="0" err="1" smtClean="0">
                <a:cs typeface="Georgia"/>
              </a:rPr>
              <a:t>служба</a:t>
            </a:r>
            <a:r>
              <a:rPr lang="ru-RU" sz="2000" spc="-150" dirty="0" smtClean="0">
                <a:cs typeface="Georgia"/>
              </a:rPr>
              <a:t> </a:t>
            </a:r>
            <a:r>
              <a:rPr sz="2000" spc="-150" dirty="0" err="1" smtClean="0">
                <a:cs typeface="Georgia"/>
              </a:rPr>
              <a:t>по</a:t>
            </a:r>
            <a:r>
              <a:rPr sz="2000" spc="-150" dirty="0" smtClean="0">
                <a:cs typeface="Georgia"/>
              </a:rPr>
              <a:t> </a:t>
            </a:r>
            <a:r>
              <a:rPr sz="2000" spc="-150" dirty="0" err="1" smtClean="0">
                <a:cs typeface="Georgia"/>
              </a:rPr>
              <a:t>надзору</a:t>
            </a:r>
            <a:r>
              <a:rPr lang="ru-RU" sz="2000" spc="-150" dirty="0" smtClean="0">
                <a:cs typeface="Georgia"/>
              </a:rPr>
              <a:t> </a:t>
            </a:r>
            <a:r>
              <a:rPr sz="2000" spc="-150" dirty="0" smtClean="0">
                <a:cs typeface="Georgia"/>
              </a:rPr>
              <a:t>в  </a:t>
            </a:r>
            <a:r>
              <a:rPr sz="2000" spc="-150" dirty="0" err="1" smtClean="0">
                <a:cs typeface="Georgia"/>
              </a:rPr>
              <a:t>сфере</a:t>
            </a:r>
            <a:r>
              <a:rPr lang="ru-RU" sz="2000" spc="-150" dirty="0" smtClean="0">
                <a:cs typeface="Georgia"/>
              </a:rPr>
              <a:t> </a:t>
            </a:r>
            <a:r>
              <a:rPr sz="2000" spc="-150" dirty="0" err="1" smtClean="0">
                <a:cs typeface="Georgia"/>
              </a:rPr>
              <a:t>образования</a:t>
            </a:r>
            <a:r>
              <a:rPr sz="2000" spc="-150" dirty="0" smtClean="0">
                <a:cs typeface="Georgia"/>
              </a:rPr>
              <a:t> </a:t>
            </a:r>
            <a:r>
              <a:rPr sz="2000" spc="-150" dirty="0">
                <a:cs typeface="Georgia"/>
              </a:rPr>
              <a:t>и науки</a:t>
            </a:r>
          </a:p>
          <a:p>
            <a:pPr marL="12700" marR="5080">
              <a:lnSpc>
                <a:spcPct val="100000"/>
              </a:lnSpc>
              <a:spcBef>
                <a:spcPts val="1090"/>
              </a:spcBef>
            </a:pPr>
            <a:r>
              <a:rPr sz="2000" spc="-150" dirty="0">
                <a:uFill>
                  <a:solidFill>
                    <a:srgbClr val="800000"/>
                  </a:solidFill>
                </a:uFill>
                <a:cs typeface="Georgia"/>
                <a:hlinkClick r:id="rId2"/>
              </a:rPr>
              <a:t>www.rustest.ru</a:t>
            </a:r>
            <a:r>
              <a:rPr sz="2000" spc="-215" dirty="0">
                <a:cs typeface="Georgia"/>
                <a:hlinkClick r:id="rId2"/>
              </a:rPr>
              <a:t> </a:t>
            </a:r>
            <a:r>
              <a:rPr sz="2000" spc="-105" dirty="0">
                <a:cs typeface="Georgia"/>
              </a:rPr>
              <a:t>- </a:t>
            </a:r>
            <a:r>
              <a:rPr sz="2000" spc="-245" dirty="0">
                <a:cs typeface="Georgia"/>
              </a:rPr>
              <a:t>Официальный </a:t>
            </a:r>
            <a:r>
              <a:rPr sz="2000" spc="-114" dirty="0">
                <a:cs typeface="Georgia"/>
              </a:rPr>
              <a:t>сайт </a:t>
            </a:r>
            <a:r>
              <a:rPr sz="2000" spc="-145" dirty="0">
                <a:cs typeface="Georgia"/>
              </a:rPr>
              <a:t>Федерального </a:t>
            </a:r>
            <a:r>
              <a:rPr sz="2000" spc="-140" dirty="0" err="1">
                <a:cs typeface="Georgia"/>
              </a:rPr>
              <a:t>центра</a:t>
            </a:r>
            <a:r>
              <a:rPr sz="2000" spc="-140" dirty="0">
                <a:cs typeface="Georgia"/>
              </a:rPr>
              <a:t>  </a:t>
            </a:r>
            <a:r>
              <a:rPr sz="2000" spc="-175" dirty="0" err="1" smtClean="0">
                <a:cs typeface="Georgia"/>
              </a:rPr>
              <a:t>Тестирования</a:t>
            </a:r>
            <a:endParaRPr lang="ru-RU" sz="2000" spc="-175" dirty="0" smtClean="0">
              <a:cs typeface="Georgia"/>
            </a:endParaRPr>
          </a:p>
          <a:p>
            <a:pPr marL="12700" marR="5080">
              <a:lnSpc>
                <a:spcPct val="100000"/>
              </a:lnSpc>
              <a:spcBef>
                <a:spcPts val="1090"/>
              </a:spcBef>
            </a:pPr>
            <a:r>
              <a:rPr lang="en-US" sz="2000" spc="-150" dirty="0" smtClean="0">
                <a:cs typeface="Georgia"/>
              </a:rPr>
              <a:t>minobr.krasnodar.ru</a:t>
            </a:r>
            <a:r>
              <a:rPr lang="ru-RU" sz="2000" spc="-150" dirty="0" smtClean="0">
                <a:cs typeface="Georgia"/>
              </a:rPr>
              <a:t> - Официальный сайт Министерства образования Краснодарского края</a:t>
            </a:r>
          </a:p>
          <a:p>
            <a:pPr marL="12700" marR="5080">
              <a:lnSpc>
                <a:spcPct val="100000"/>
              </a:lnSpc>
              <a:spcBef>
                <a:spcPts val="1090"/>
              </a:spcBef>
            </a:pPr>
            <a:r>
              <a:rPr lang="en-US" sz="2000" spc="-150" dirty="0" smtClean="0">
                <a:cs typeface="Georgia"/>
                <a:hlinkClick r:id="rId3"/>
              </a:rPr>
              <a:t>www.gas.kubannet.ru</a:t>
            </a:r>
            <a:r>
              <a:rPr lang="ru-RU" sz="2000" spc="-150" dirty="0" smtClean="0">
                <a:cs typeface="Georgia"/>
              </a:rPr>
              <a:t> - Официальный сайт ГКУ КК Центра оценки качества образования</a:t>
            </a:r>
          </a:p>
          <a:p>
            <a:pPr marL="12700" marR="5080">
              <a:lnSpc>
                <a:spcPct val="100000"/>
              </a:lnSpc>
              <a:spcBef>
                <a:spcPts val="1090"/>
              </a:spcBef>
            </a:pPr>
            <a:r>
              <a:rPr lang="en-US" sz="2000" spc="-150" dirty="0" smtClean="0">
                <a:cs typeface="Georgia"/>
              </a:rPr>
              <a:t>krymsk-region.ru</a:t>
            </a:r>
            <a:r>
              <a:rPr lang="ru-RU" sz="2000" spc="-150" dirty="0" smtClean="0">
                <a:cs typeface="Georgia"/>
              </a:rPr>
              <a:t> - Управление образования администрации муниципального образования Крымский район</a:t>
            </a:r>
            <a:endParaRPr sz="2000" spc="-150" dirty="0">
              <a:cs typeface="Georgi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858000" y="234684"/>
            <a:ext cx="1999361" cy="10903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94660" y="381000"/>
            <a:ext cx="5867400" cy="944067"/>
          </a:xfrm>
          <a:prstGeom prst="round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Справочная информация</a:t>
            </a: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1270</TotalTime>
  <Words>165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                   Информация об изменениях в                                                                            ГИА-11 для обучающихся и их родителей</vt:lpstr>
      <vt:lpstr>Согласно ФИПИ в 2024 году минимальные  баллы для предметов ЕГЭ: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22</cp:revision>
  <dcterms:created xsi:type="dcterms:W3CDTF">2023-10-12T09:05:49Z</dcterms:created>
  <dcterms:modified xsi:type="dcterms:W3CDTF">2023-10-13T10:56:29Z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2023-10-03T00:00:00Z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2023-10-12T00:00:00Z</vt:filetime>
  </property>
</Properties>
</file>